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21" r:id="rId2"/>
    <p:sldId id="364" r:id="rId3"/>
    <p:sldId id="366" r:id="rId4"/>
    <p:sldId id="347" r:id="rId5"/>
    <p:sldId id="348" r:id="rId6"/>
    <p:sldId id="349" r:id="rId7"/>
    <p:sldId id="350" r:id="rId8"/>
    <p:sldId id="365" r:id="rId9"/>
    <p:sldId id="351" r:id="rId10"/>
    <p:sldId id="352" r:id="rId11"/>
    <p:sldId id="353" r:id="rId12"/>
    <p:sldId id="356" r:id="rId13"/>
    <p:sldId id="357" r:id="rId14"/>
    <p:sldId id="354" r:id="rId15"/>
    <p:sldId id="355" r:id="rId16"/>
    <p:sldId id="358" r:id="rId17"/>
    <p:sldId id="359" r:id="rId18"/>
    <p:sldId id="360" r:id="rId19"/>
    <p:sldId id="361" r:id="rId20"/>
    <p:sldId id="362" r:id="rId21"/>
    <p:sldId id="363" r:id="rId22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EE5F55-3F00-D648-AF53-54C074B93012}" v="151" dt="2023-05-11T08:21:35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328"/>
  </p:normalViewPr>
  <p:slideViewPr>
    <p:cSldViewPr snapToGrid="0" snapToObjects="1">
      <p:cViewPr varScale="1">
        <p:scale>
          <a:sx n="95" d="100"/>
          <a:sy n="95" d="100"/>
        </p:scale>
        <p:origin x="1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6432D0-1BA0-B743-A74B-802D309B7A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E5FB9-3D3A-7C40-B976-0564178832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F0BEC-68C2-8B47-8C4F-DE7A80473E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80A2B-F223-EB4F-B7BF-ADA7FBCAEC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4037D-E2C3-C845-98C4-28083BF04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9787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255FE-8449-6F40-A0C5-AD8EDBD29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8710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CABF-1E06-E049-A4D2-89E7D90EB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67E59-D5B5-814B-9C8F-FB599820B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5AEC1-0D7F-774D-A7B7-F3B5F9F4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542D3-30D7-7140-97A0-DFA49B747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C78AD-B3FE-3747-AC56-EC0A4BD64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2871-E282-A546-B94E-A88070C9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6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D5B6D-43BD-5340-8C23-8950E6B9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D5D247-CA41-EA44-A97A-8FD8DA9CC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B24AA-190C-734B-A73F-21B6C4357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5D503-693D-4F42-AF3F-BF77B1FE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996E8-8226-D94C-BDA6-66F9E34E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2871-E282-A546-B94E-A88070C9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879ABA-0041-A241-9887-1149BFCF68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6B015-91E7-6447-B796-8F013707F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23BC1-A788-CF41-A685-04ED369A3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40F49-A36C-7C4A-8F59-8E95BDE5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09705-D07C-8043-A8BE-49CB9567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2871-E282-A546-B94E-A88070C9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6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1B558-A079-FB41-933B-EC32F55EF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FA11B-A514-C04D-9752-AC6D3C899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B59F0-72B4-B943-9145-9D77937C7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3CBEA-4E3B-3D47-92AF-95D067FC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25FA9-DF9C-5E42-AA53-AD0711E24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2871-E282-A546-B94E-A88070C9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6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64DE-48D8-1B4D-9AF7-851CC113E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4CA7E-AC03-024D-B0F6-B0F6D85F4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E0E1D-FA88-BB46-95C1-410CF7358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95792-9314-AE4B-97D3-06BB55B5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4CB56-B29E-674B-B78E-9670A856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2871-E282-A546-B94E-A88070C9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6FF3-0ABC-8B4D-B410-FC23D3F95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4CA9C-5302-134D-88FC-CCF1F46A7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B4F7F-3497-6345-878C-6AB5DE018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FA15B5-7666-744D-BBB7-E383B8DD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C2E70-AD50-994F-8BB3-29F219440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69437-3AAB-7343-9627-F374FD2FA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2871-E282-A546-B94E-A88070C9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EFBA-F071-8345-8A91-9E91C6D7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30BB6-D884-4E4D-9676-873744458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41B4D-1EBA-384C-99B2-4B686C905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37386F-229E-FA43-92C2-EF3A8FF347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D2A15F-38B4-D947-B564-B8CC9E6107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7071E3-C228-F04A-94DB-A108B0D63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A4CC30-2197-3343-A01A-5A344CB44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C2EC78-BF66-E44C-857A-EEAEBA69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2871-E282-A546-B94E-A88070C9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1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3F1E-461E-844A-B6D4-53E099BF4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8C666-7E81-C04C-BF51-765591EC9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15067-37D0-7440-97FD-DF51F48E7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072CC-961B-8B47-AF43-3C62D6A1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2871-E282-A546-B94E-A88070C9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2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1760F-F636-9A4F-B5C7-8CF17E55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CD58E-AB02-4448-AEAA-38311081F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DD4BB-644E-3D45-A04A-C6135D539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2871-E282-A546-B94E-A88070C9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5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6B596-3746-C74F-B7AC-5E4635DB7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D67EE-C101-8C46-968D-15AB08A11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C2784-9A09-684B-9D96-15B7BA20A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23C4-49A9-AB4C-8905-F8111720A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4DD70-CC12-AF47-ADA0-8D6DE1CDE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A7342-6961-C544-8F86-271EDA10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2871-E282-A546-B94E-A88070C9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1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4B50-53CD-1D4B-9B4A-26ACA4D1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41F941-6B3E-614F-96DE-585B507F5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89CF1A-E8B0-0540-9994-C08F0B8A1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D45A8-E41B-F040-AE06-52DC7F3DD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2E666-05CF-AE41-9FF7-B92606C7C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BFD00-4E57-6744-8990-EAAAB558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2871-E282-A546-B94E-A88070C9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5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EDAD2D-354B-204B-BA66-8BC8A032B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1419E-45D8-2B4E-B98C-4585AD42B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27C27-CABC-994A-83D3-DDEBF8A22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C5DFD-9E79-9A4E-8E06-E050E9289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B80CD-EFFF-9248-A1BE-18A0EB1E7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D2871-E282-A546-B94E-A88070C9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0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tif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tif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tif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4FEF3-09EE-1F4F-BA09-B016BE1EAA09}"/>
              </a:ext>
            </a:extLst>
          </p:cNvPr>
          <p:cNvSpPr txBox="1"/>
          <p:nvPr/>
        </p:nvSpPr>
        <p:spPr>
          <a:xfrm>
            <a:off x="631134" y="1029927"/>
            <a:ext cx="86437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ea typeface="Calibri" panose="020F0502020204030204" pitchFamily="34" charset="0"/>
              </a:rPr>
              <a:t> </a:t>
            </a:r>
            <a:r>
              <a:rPr lang="es-ES" sz="4000" b="1" dirty="0" err="1">
                <a:ea typeface="Calibri" panose="020F0502020204030204" pitchFamily="34" charset="0"/>
              </a:rPr>
              <a:t>Experiences</a:t>
            </a:r>
            <a:r>
              <a:rPr lang="es-ES" sz="4000" b="1" dirty="0">
                <a:ea typeface="Calibri" panose="020F0502020204030204" pitchFamily="34" charset="0"/>
              </a:rPr>
              <a:t> </a:t>
            </a:r>
            <a:r>
              <a:rPr lang="es-ES" sz="4000" b="1" dirty="0" err="1">
                <a:ea typeface="Calibri" panose="020F0502020204030204" pitchFamily="34" charset="0"/>
              </a:rPr>
              <a:t>of</a:t>
            </a:r>
            <a:r>
              <a:rPr lang="es-ES" sz="4000" b="1" dirty="0">
                <a:ea typeface="Calibri" panose="020F0502020204030204" pitchFamily="34" charset="0"/>
              </a:rPr>
              <a:t> </a:t>
            </a:r>
            <a:r>
              <a:rPr lang="es-ES" sz="4000" b="1" dirty="0" err="1">
                <a:ea typeface="Calibri" panose="020F0502020204030204" pitchFamily="34" charset="0"/>
              </a:rPr>
              <a:t>Evaluating</a:t>
            </a:r>
            <a:r>
              <a:rPr lang="es-ES" sz="4000" b="1" dirty="0">
                <a:ea typeface="Calibri" panose="020F0502020204030204" pitchFamily="34" charset="0"/>
              </a:rPr>
              <a:t> Marie </a:t>
            </a:r>
            <a:r>
              <a:rPr lang="es-ES" sz="4000" b="1" dirty="0" err="1">
                <a:ea typeface="Calibri" panose="020F0502020204030204" pitchFamily="34" charset="0"/>
              </a:rPr>
              <a:t>Skłodowska</a:t>
            </a:r>
            <a:r>
              <a:rPr lang="es-ES" sz="4000" b="1" dirty="0">
                <a:ea typeface="Calibri" panose="020F0502020204030204" pitchFamily="34" charset="0"/>
              </a:rPr>
              <a:t>-Curie </a:t>
            </a:r>
            <a:r>
              <a:rPr lang="es-ES" sz="4000" b="1" dirty="0" err="1">
                <a:ea typeface="Calibri" panose="020F0502020204030204" pitchFamily="34" charset="0"/>
              </a:rPr>
              <a:t>Actions</a:t>
            </a:r>
            <a:r>
              <a:rPr lang="es-ES" sz="4000" b="1" dirty="0">
                <a:ea typeface="Calibri" panose="020F0502020204030204" pitchFamily="34" charset="0"/>
              </a:rPr>
              <a:t> Postdoctoral </a:t>
            </a:r>
            <a:r>
              <a:rPr lang="es-ES" sz="4000" b="1" dirty="0" err="1">
                <a:ea typeface="Calibri" panose="020F0502020204030204" pitchFamily="34" charset="0"/>
              </a:rPr>
              <a:t>Fellowships</a:t>
            </a:r>
            <a:r>
              <a:rPr lang="es-ES" sz="4000" b="1" dirty="0">
                <a:ea typeface="Calibri" panose="020F0502020204030204" pitchFamily="34" charset="0"/>
              </a:rPr>
              <a:t> (PF)</a:t>
            </a:r>
            <a:endParaRPr lang="en-US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BB614-FE70-D74E-9B01-6726BB03B1A1}"/>
              </a:ext>
            </a:extLst>
          </p:cNvPr>
          <p:cNvSpPr txBox="1"/>
          <p:nvPr/>
        </p:nvSpPr>
        <p:spPr>
          <a:xfrm>
            <a:off x="133857" y="5856977"/>
            <a:ext cx="31184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Dr Christopher J. Whiteoak</a:t>
            </a:r>
          </a:p>
          <a:p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christopher.whiteoak@uah.es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AC9D6-4B00-904D-959C-7EA52A8A3942}"/>
              </a:ext>
            </a:extLst>
          </p:cNvPr>
          <p:cNvSpPr txBox="1"/>
          <p:nvPr/>
        </p:nvSpPr>
        <p:spPr>
          <a:xfrm>
            <a:off x="7570227" y="6055411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04/04/2024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BC1E40-8885-64CA-B68F-74BB965CC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02" y="2710439"/>
            <a:ext cx="1522536" cy="18824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B1E84-7910-DDFC-3A57-6590C44E10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0065" y="3119719"/>
            <a:ext cx="5158593" cy="290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3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25108D-4A0F-F503-8A9A-C297C8B4E2E6}"/>
              </a:ext>
            </a:extLst>
          </p:cNvPr>
          <p:cNvSpPr txBox="1"/>
          <p:nvPr/>
        </p:nvSpPr>
        <p:spPr>
          <a:xfrm>
            <a:off x="242047" y="927823"/>
            <a:ext cx="2276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Excellence…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5C6A7-75C7-6D03-9B2B-DEEDE7575FBA}"/>
              </a:ext>
            </a:extLst>
          </p:cNvPr>
          <p:cNvSpPr txBox="1"/>
          <p:nvPr/>
        </p:nvSpPr>
        <p:spPr>
          <a:xfrm>
            <a:off x="422031" y="1635202"/>
            <a:ext cx="437856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dirty="0">
                <a:effectLst/>
              </a:rPr>
              <a:t>However: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>
                <a:effectLst/>
              </a:rPr>
              <a:t>Nothing is perfect. A list of strengths and weaknesse</a:t>
            </a:r>
            <a:r>
              <a:rPr lang="en-GB" sz="2800" dirty="0"/>
              <a:t>s is made</a:t>
            </a:r>
          </a:p>
          <a:p>
            <a:pPr algn="just"/>
            <a:endParaRPr lang="en-GB" sz="2800" dirty="0">
              <a:effectLst/>
            </a:endParaRPr>
          </a:p>
          <a:p>
            <a:pPr algn="just"/>
            <a:r>
              <a:rPr lang="en-GB" sz="2800" dirty="0"/>
              <a:t>All proposals have strengths and weaknesses…</a:t>
            </a:r>
            <a:r>
              <a:rPr lang="en-GB" sz="2800" dirty="0">
                <a:effectLst/>
              </a:rPr>
              <a:t> 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>
                <a:effectLst/>
              </a:rPr>
              <a:t>(</a:t>
            </a:r>
            <a:r>
              <a:rPr lang="en-GB" sz="2800" i="1" dirty="0">
                <a:effectLst/>
              </a:rPr>
              <a:t>some may be ”soft/weak” weaknesses / strengths</a:t>
            </a:r>
            <a:r>
              <a:rPr lang="en-GB" sz="2800" dirty="0">
                <a:effectLst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BFF0C3-8084-2D66-DAEC-4025C43E0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119" y="2184105"/>
            <a:ext cx="4260850" cy="283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57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B48A9-988E-9984-71C3-A53933A04C34}"/>
              </a:ext>
            </a:extLst>
          </p:cNvPr>
          <p:cNvSpPr txBox="1"/>
          <p:nvPr/>
        </p:nvSpPr>
        <p:spPr>
          <a:xfrm>
            <a:off x="242047" y="927823"/>
            <a:ext cx="2276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Excellence…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830C65-3D2B-78E1-F1F6-A6B0FECA274B}"/>
              </a:ext>
            </a:extLst>
          </p:cNvPr>
          <p:cNvSpPr txBox="1"/>
          <p:nvPr/>
        </p:nvSpPr>
        <p:spPr>
          <a:xfrm>
            <a:off x="422031" y="1635202"/>
            <a:ext cx="90850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1" dirty="0">
                <a:effectLst/>
              </a:rPr>
              <a:t>What extent the work goes beyon</a:t>
            </a:r>
            <a:r>
              <a:rPr lang="en-GB" sz="2800" b="1" dirty="0"/>
              <a:t>d the state-of-the-art</a:t>
            </a:r>
          </a:p>
          <a:p>
            <a:pPr algn="just"/>
            <a:r>
              <a:rPr lang="en-GB" sz="2800" dirty="0">
                <a:effectLst/>
              </a:rPr>
              <a:t>(incremental work does not fare well here)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b="1" dirty="0"/>
              <a:t>Are you promising too much?</a:t>
            </a:r>
          </a:p>
          <a:p>
            <a:pPr algn="just"/>
            <a:r>
              <a:rPr lang="en-GB" sz="2800" dirty="0">
                <a:effectLst/>
              </a:rPr>
              <a:t>(from experience it </a:t>
            </a:r>
            <a:r>
              <a:rPr lang="en-GB" sz="2800" dirty="0"/>
              <a:t>is difficult to save the world in 2 years…) Be realistic, but ambitious at the same time</a:t>
            </a:r>
            <a:endParaRPr lang="en-GB" sz="2800" dirty="0">
              <a:effectLst/>
            </a:endParaRPr>
          </a:p>
          <a:p>
            <a:pPr algn="just"/>
            <a:endParaRPr lang="en-GB" sz="2800" dirty="0"/>
          </a:p>
          <a:p>
            <a:pPr algn="just"/>
            <a:r>
              <a:rPr lang="en-GB" sz="2800" b="1" dirty="0"/>
              <a:t>Is the methodology sound?</a:t>
            </a:r>
            <a:endParaRPr lang="en-GB" sz="2800" b="1" dirty="0">
              <a:effectLst/>
            </a:endParaRPr>
          </a:p>
          <a:p>
            <a:pPr algn="just"/>
            <a:r>
              <a:rPr lang="en-GB" sz="2800" dirty="0"/>
              <a:t>(You should convince the reviewer that your approach is suitable and will achieve the results you are promising) </a:t>
            </a:r>
            <a:r>
              <a:rPr lang="en-GB" sz="2800" b="1" dirty="0"/>
              <a:t>WARNING</a:t>
            </a:r>
            <a:r>
              <a:rPr lang="en-GB" sz="2800" dirty="0"/>
              <a:t>: </a:t>
            </a:r>
            <a:r>
              <a:rPr lang="en-GB" sz="2800" i="1" dirty="0">
                <a:solidFill>
                  <a:srgbClr val="FF0000"/>
                </a:solidFill>
              </a:rPr>
              <a:t>AI</a:t>
            </a:r>
            <a:r>
              <a:rPr lang="en-GB" sz="2800" i="1" dirty="0"/>
              <a:t> might sound great, but is hard to sell correctly</a:t>
            </a:r>
          </a:p>
        </p:txBody>
      </p:sp>
    </p:spTree>
    <p:extLst>
      <p:ext uri="{BB962C8B-B14F-4D97-AF65-F5344CB8AC3E}">
        <p14:creationId xmlns:p14="http://schemas.microsoft.com/office/powerpoint/2010/main" val="3238903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B48A9-988E-9984-71C3-A53933A04C34}"/>
              </a:ext>
            </a:extLst>
          </p:cNvPr>
          <p:cNvSpPr txBox="1"/>
          <p:nvPr/>
        </p:nvSpPr>
        <p:spPr>
          <a:xfrm>
            <a:off x="242047" y="927823"/>
            <a:ext cx="2276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Excellence…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830C65-3D2B-78E1-F1F6-A6B0FECA274B}"/>
              </a:ext>
            </a:extLst>
          </p:cNvPr>
          <p:cNvSpPr txBox="1"/>
          <p:nvPr/>
        </p:nvSpPr>
        <p:spPr>
          <a:xfrm>
            <a:off x="422031" y="1635202"/>
            <a:ext cx="908504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1" dirty="0">
                <a:effectLst/>
              </a:rPr>
              <a:t>Does the project involve interdisciplinarity</a:t>
            </a:r>
            <a:endParaRPr lang="en-GB" sz="2800" b="1" dirty="0"/>
          </a:p>
          <a:p>
            <a:pPr algn="just"/>
            <a:r>
              <a:rPr lang="en-GB" sz="2800" dirty="0">
                <a:effectLst/>
              </a:rPr>
              <a:t>(If so, explain the importance)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b="1" dirty="0"/>
              <a:t>How are you going to make your findings available?</a:t>
            </a:r>
          </a:p>
          <a:p>
            <a:pPr algn="just"/>
            <a:r>
              <a:rPr lang="en-GB" sz="2800" dirty="0">
                <a:effectLst/>
              </a:rPr>
              <a:t>(You need to go beyond the minimum requirements of European funding)</a:t>
            </a:r>
          </a:p>
          <a:p>
            <a:pPr algn="just"/>
            <a:endParaRPr lang="en-GB" sz="2800" dirty="0"/>
          </a:p>
          <a:p>
            <a:pPr algn="just"/>
            <a:r>
              <a:rPr lang="en-GB" sz="4800" b="1" dirty="0"/>
              <a:t>Is that all in excellence?</a:t>
            </a:r>
            <a:endParaRPr lang="en-GB" sz="4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E2773-108B-A04D-92B9-B6643666B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600" y="4276859"/>
            <a:ext cx="2821471" cy="179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92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B48A9-988E-9984-71C3-A53933A04C34}"/>
              </a:ext>
            </a:extLst>
          </p:cNvPr>
          <p:cNvSpPr txBox="1"/>
          <p:nvPr/>
        </p:nvSpPr>
        <p:spPr>
          <a:xfrm>
            <a:off x="242047" y="927823"/>
            <a:ext cx="555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No… There is a lot more to do…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830C65-3D2B-78E1-F1F6-A6B0FECA274B}"/>
              </a:ext>
            </a:extLst>
          </p:cNvPr>
          <p:cNvSpPr txBox="1"/>
          <p:nvPr/>
        </p:nvSpPr>
        <p:spPr>
          <a:xfrm>
            <a:off x="422030" y="1635202"/>
            <a:ext cx="920606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1" dirty="0">
                <a:effectLst/>
              </a:rPr>
              <a:t>Is the supervisor/supervision of a suitable level/experience?</a:t>
            </a:r>
            <a:endParaRPr lang="en-GB" sz="2800" b="1" dirty="0"/>
          </a:p>
          <a:p>
            <a:pPr algn="just"/>
            <a:r>
              <a:rPr lang="en-GB" sz="2800" dirty="0">
                <a:effectLst/>
              </a:rPr>
              <a:t>(The theory being that you should learn from their excellence)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b="1" dirty="0"/>
              <a:t>Are you going to develop as a researcher?</a:t>
            </a:r>
          </a:p>
          <a:p>
            <a:pPr algn="just"/>
            <a:r>
              <a:rPr lang="en-GB" sz="2800" dirty="0">
                <a:effectLst/>
              </a:rPr>
              <a:t>(This is funding is not just about getting the results - it is about training future researchers to the highest level…)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b="1" dirty="0"/>
              <a:t>Is the training well designed?</a:t>
            </a:r>
            <a:endParaRPr lang="en-GB" sz="2800" b="1" dirty="0">
              <a:effectLst/>
            </a:endParaRPr>
          </a:p>
          <a:p>
            <a:pPr algn="just"/>
            <a:r>
              <a:rPr lang="en-GB" sz="2800" dirty="0"/>
              <a:t>(How are you going to help the host research </a:t>
            </a:r>
          </a:p>
          <a:p>
            <a:pPr algn="just"/>
            <a:r>
              <a:rPr lang="en-GB" sz="2800" dirty="0"/>
              <a:t>Group? - it is not just one-way traffic)</a:t>
            </a:r>
            <a:endParaRPr lang="en-GB" sz="28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B5F14-9AB5-2719-20E6-579C5F178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5174" y="4458052"/>
            <a:ext cx="19050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8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385FC-0F4B-2921-1F2B-C7AB81632B84}"/>
              </a:ext>
            </a:extLst>
          </p:cNvPr>
          <p:cNvSpPr txBox="1"/>
          <p:nvPr/>
        </p:nvSpPr>
        <p:spPr>
          <a:xfrm>
            <a:off x="242047" y="927823"/>
            <a:ext cx="3346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And finally… You…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3C4D5-0400-3E64-4D9D-B6BC722B766B}"/>
              </a:ext>
            </a:extLst>
          </p:cNvPr>
          <p:cNvSpPr txBox="1"/>
          <p:nvPr/>
        </p:nvSpPr>
        <p:spPr>
          <a:xfrm>
            <a:off x="422031" y="1635202"/>
            <a:ext cx="90850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1" dirty="0"/>
              <a:t>Do you show potential to work at the highest level in the future?</a:t>
            </a:r>
          </a:p>
          <a:p>
            <a:pPr algn="just"/>
            <a:r>
              <a:rPr lang="en-GB" sz="2800" dirty="0">
                <a:effectLst/>
              </a:rPr>
              <a:t>(Your CV should evidence this through outputs)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b="1" dirty="0"/>
              <a:t>Are you appropriate?</a:t>
            </a:r>
          </a:p>
          <a:p>
            <a:pPr algn="just"/>
            <a:r>
              <a:rPr lang="en-GB" sz="2800" dirty="0">
                <a:effectLst/>
              </a:rPr>
              <a:t>(You need to bring something different, </a:t>
            </a:r>
          </a:p>
          <a:p>
            <a:pPr algn="just"/>
            <a:r>
              <a:rPr lang="en-GB" sz="2800" dirty="0">
                <a:effectLst/>
              </a:rPr>
              <a:t>but you must have the basic (and maybe </a:t>
            </a:r>
          </a:p>
          <a:p>
            <a:pPr algn="just"/>
            <a:r>
              <a:rPr lang="en-GB" sz="2800" dirty="0">
                <a:effectLst/>
              </a:rPr>
              <a:t>advanced) skills to ensure that the </a:t>
            </a:r>
          </a:p>
          <a:p>
            <a:pPr algn="just"/>
            <a:r>
              <a:rPr lang="en-GB" sz="2800" dirty="0">
                <a:effectLst/>
              </a:rPr>
              <a:t>research will be a success…)</a:t>
            </a:r>
            <a:endParaRPr lang="en-GB" sz="28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D7910-55E9-CBC7-870E-B8E8573D8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576" y="3361182"/>
            <a:ext cx="2774495" cy="29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3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B725F-E556-826D-A8CD-A1E8EECAE74A}"/>
              </a:ext>
            </a:extLst>
          </p:cNvPr>
          <p:cNvSpPr txBox="1"/>
          <p:nvPr/>
        </p:nvSpPr>
        <p:spPr>
          <a:xfrm>
            <a:off x="242047" y="927823"/>
            <a:ext cx="1654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Impact…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E40B4-EB73-7D1B-AD44-07EFD5DC9144}"/>
              </a:ext>
            </a:extLst>
          </p:cNvPr>
          <p:cNvSpPr txBox="1"/>
          <p:nvPr/>
        </p:nvSpPr>
        <p:spPr>
          <a:xfrm>
            <a:off x="422031" y="1635202"/>
            <a:ext cx="90850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1" dirty="0">
                <a:effectLst/>
              </a:rPr>
              <a:t>How will this experience and the results obtained help you?</a:t>
            </a:r>
            <a:endParaRPr lang="en-GB" sz="2800" b="1" dirty="0"/>
          </a:p>
          <a:p>
            <a:pPr algn="just"/>
            <a:r>
              <a:rPr lang="en-GB" sz="2800" dirty="0">
                <a:effectLst/>
              </a:rPr>
              <a:t>(What's the point in giving you the money?)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b="1" dirty="0"/>
              <a:t>What are the expected outcomes and impacts</a:t>
            </a:r>
          </a:p>
          <a:p>
            <a:pPr algn="just"/>
            <a:r>
              <a:rPr lang="en-GB" sz="2800" dirty="0">
                <a:effectLst/>
              </a:rPr>
              <a:t>(How are you going to positively impact science/society and economy? How will you protect the outcomes/results? Quantification?)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b="1" dirty="0"/>
              <a:t>Exactly how are you going to share your outcomes?</a:t>
            </a:r>
            <a:endParaRPr lang="en-GB" sz="2800" b="1" dirty="0">
              <a:effectLst/>
            </a:endParaRPr>
          </a:p>
          <a:p>
            <a:pPr algn="just"/>
            <a:r>
              <a:rPr lang="en-GB" sz="2800" dirty="0"/>
              <a:t>(How will the public know what you are doing? </a:t>
            </a:r>
            <a:r>
              <a:rPr lang="en-GB" sz="2800" b="1" dirty="0"/>
              <a:t>WARNING</a:t>
            </a:r>
            <a:r>
              <a:rPr lang="en-GB" sz="2800" dirty="0"/>
              <a:t>: </a:t>
            </a:r>
            <a:r>
              <a:rPr lang="en-GB" sz="2800" i="1" dirty="0"/>
              <a:t>Be specific and avoid generic comments – </a:t>
            </a:r>
            <a:r>
              <a:rPr lang="en-GB" sz="2800" i="1" u="sng" dirty="0"/>
              <a:t>no copy and paste</a:t>
            </a:r>
            <a:r>
              <a:rPr lang="en-GB" sz="2800" dirty="0"/>
              <a:t>)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474676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F7B66-769C-36A5-21D6-F1744E2FEC73}"/>
              </a:ext>
            </a:extLst>
          </p:cNvPr>
          <p:cNvSpPr txBox="1"/>
          <p:nvPr/>
        </p:nvSpPr>
        <p:spPr>
          <a:xfrm>
            <a:off x="242047" y="927823"/>
            <a:ext cx="1654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Impact…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E1DE4F-C554-97A2-53DC-DBCE7FFEE2DA}"/>
              </a:ext>
            </a:extLst>
          </p:cNvPr>
          <p:cNvSpPr txBox="1"/>
          <p:nvPr/>
        </p:nvSpPr>
        <p:spPr>
          <a:xfrm>
            <a:off x="422031" y="1635202"/>
            <a:ext cx="908504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1" dirty="0">
                <a:effectLst/>
              </a:rPr>
              <a:t>Be credible</a:t>
            </a:r>
            <a:endParaRPr lang="en-GB" sz="2800" b="1" dirty="0"/>
          </a:p>
          <a:p>
            <a:pPr algn="just"/>
            <a:r>
              <a:rPr lang="en-GB" sz="2800" dirty="0">
                <a:effectLst/>
              </a:rPr>
              <a:t>(Any quantifiable expected impacts should be reasonable and not over inflated)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b="1" dirty="0"/>
              <a:t>Impacts beyond the immediate project?</a:t>
            </a:r>
          </a:p>
          <a:p>
            <a:pPr algn="just"/>
            <a:r>
              <a:rPr lang="en-GB" sz="2800" dirty="0">
                <a:effectLst/>
              </a:rPr>
              <a:t>(Convincingly explain what impacts may help the continuation of the work related to the project. </a:t>
            </a:r>
            <a:r>
              <a:rPr lang="en-GB" sz="2800" dirty="0"/>
              <a:t>H</a:t>
            </a:r>
            <a:r>
              <a:rPr lang="en-GB" sz="2800" dirty="0">
                <a:effectLst/>
              </a:rPr>
              <a:t>ow might it change the state-of-the-art?)</a:t>
            </a:r>
          </a:p>
        </p:txBody>
      </p:sp>
    </p:spTree>
    <p:extLst>
      <p:ext uri="{BB962C8B-B14F-4D97-AF65-F5344CB8AC3E}">
        <p14:creationId xmlns:p14="http://schemas.microsoft.com/office/powerpoint/2010/main" val="1773189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89D53-61DB-F6D6-A738-3555169239F8}"/>
              </a:ext>
            </a:extLst>
          </p:cNvPr>
          <p:cNvSpPr txBox="1"/>
          <p:nvPr/>
        </p:nvSpPr>
        <p:spPr>
          <a:xfrm>
            <a:off x="242047" y="927823"/>
            <a:ext cx="322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Implementation…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B041A3-4C66-0E4D-34BA-74DC06BFCD65}"/>
              </a:ext>
            </a:extLst>
          </p:cNvPr>
          <p:cNvSpPr txBox="1"/>
          <p:nvPr/>
        </p:nvSpPr>
        <p:spPr>
          <a:xfrm>
            <a:off x="422031" y="1635202"/>
            <a:ext cx="908504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1" dirty="0">
                <a:effectLst/>
              </a:rPr>
              <a:t>Is the host institution suitable</a:t>
            </a:r>
            <a:endParaRPr lang="en-GB" sz="2800" b="1" dirty="0"/>
          </a:p>
          <a:p>
            <a:pPr algn="just"/>
            <a:r>
              <a:rPr lang="en-GB" sz="2800" dirty="0">
                <a:effectLst/>
              </a:rPr>
              <a:t>(Is the infrastructure and non-scientific support of a suitable level to achieve all the aims of the proposal?)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b="1" dirty="0"/>
              <a:t>Integration</a:t>
            </a:r>
          </a:p>
          <a:p>
            <a:pPr algn="just"/>
            <a:r>
              <a:rPr lang="en-GB" sz="2800" dirty="0">
                <a:effectLst/>
              </a:rPr>
              <a:t>(You </a:t>
            </a:r>
            <a:r>
              <a:rPr lang="en-GB" sz="2800" dirty="0"/>
              <a:t>will spend an extended period in </a:t>
            </a:r>
          </a:p>
          <a:p>
            <a:pPr algn="just"/>
            <a:r>
              <a:rPr lang="en-GB" sz="2800" dirty="0"/>
              <a:t>the post (two years), how will you be </a:t>
            </a:r>
          </a:p>
          <a:p>
            <a:pPr algn="just"/>
            <a:r>
              <a:rPr lang="en-GB" sz="2800" dirty="0"/>
              <a:t>made to feel at home and what are </a:t>
            </a:r>
          </a:p>
          <a:p>
            <a:pPr algn="just"/>
            <a:r>
              <a:rPr lang="en-GB" sz="2800" dirty="0"/>
              <a:t>the specific details of this? </a:t>
            </a:r>
            <a:r>
              <a:rPr lang="en-GB" sz="2800" b="1" dirty="0"/>
              <a:t>WARNING</a:t>
            </a:r>
            <a:r>
              <a:rPr lang="en-GB" sz="2800" dirty="0"/>
              <a:t>: </a:t>
            </a:r>
          </a:p>
          <a:p>
            <a:pPr algn="just"/>
            <a:r>
              <a:rPr lang="en-GB" sz="2800" i="1" dirty="0"/>
              <a:t>this is forgotten about in a lot of applications</a:t>
            </a:r>
            <a:r>
              <a:rPr lang="en-GB" sz="2800" dirty="0"/>
              <a:t>!</a:t>
            </a:r>
            <a:endParaRPr lang="en-GB" sz="2800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476CD-1181-127B-D85C-16F440CA3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757" y="3124236"/>
            <a:ext cx="33020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52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40D44-494F-9CC6-4F9B-CC5809307EB6}"/>
              </a:ext>
            </a:extLst>
          </p:cNvPr>
          <p:cNvSpPr txBox="1"/>
          <p:nvPr/>
        </p:nvSpPr>
        <p:spPr>
          <a:xfrm>
            <a:off x="242047" y="927823"/>
            <a:ext cx="322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Implementation…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930A1C-73BC-C872-6CD9-19495E556551}"/>
              </a:ext>
            </a:extLst>
          </p:cNvPr>
          <p:cNvSpPr txBox="1"/>
          <p:nvPr/>
        </p:nvSpPr>
        <p:spPr>
          <a:xfrm>
            <a:off x="422031" y="1635202"/>
            <a:ext cx="90850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1" dirty="0">
                <a:effectLst/>
              </a:rPr>
              <a:t>The work plan</a:t>
            </a:r>
            <a:endParaRPr lang="en-GB" sz="2800" b="1" dirty="0"/>
          </a:p>
          <a:p>
            <a:pPr algn="just"/>
            <a:r>
              <a:rPr lang="en-GB" sz="2800" dirty="0">
                <a:effectLst/>
              </a:rPr>
              <a:t>(Make sure the work plan is sufficiently detailed and that it addresses the main challenges of the research)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b="1" dirty="0"/>
              <a:t>Timings</a:t>
            </a:r>
          </a:p>
          <a:p>
            <a:pPr algn="just"/>
            <a:r>
              <a:rPr lang="en-GB" sz="2800" dirty="0">
                <a:effectLst/>
              </a:rPr>
              <a:t>(Is a reasonable time given to each task?)</a:t>
            </a:r>
          </a:p>
          <a:p>
            <a:pPr algn="just"/>
            <a:endParaRPr lang="en-GB" sz="2800" dirty="0">
              <a:effectLst/>
            </a:endParaRPr>
          </a:p>
          <a:p>
            <a:pPr algn="just"/>
            <a:r>
              <a:rPr lang="en-GB" sz="2800" b="1" dirty="0"/>
              <a:t>Risks</a:t>
            </a:r>
          </a:p>
          <a:p>
            <a:pPr algn="just"/>
            <a:r>
              <a:rPr lang="en-GB" sz="2800" dirty="0">
                <a:effectLst/>
              </a:rPr>
              <a:t>(Make sure that reasonable risks are identified - what could go wrong and how </a:t>
            </a:r>
            <a:r>
              <a:rPr lang="en-GB" sz="2800" dirty="0"/>
              <a:t>will you correct it so not to endanger the proposed outcomes)</a:t>
            </a:r>
            <a:endParaRPr lang="en-GB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9338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1389C2-639F-3F1E-03D2-0FCFF8DA2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02" y="4564235"/>
            <a:ext cx="2055043" cy="1836566"/>
          </a:xfrm>
          <a:prstGeom prst="rect">
            <a:avLst/>
          </a:prstGeom>
        </p:spPr>
      </p:pic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C700B-D3C7-7487-7436-0E4275B6951D}"/>
              </a:ext>
            </a:extLst>
          </p:cNvPr>
          <p:cNvSpPr txBox="1"/>
          <p:nvPr/>
        </p:nvSpPr>
        <p:spPr>
          <a:xfrm>
            <a:off x="242047" y="927823"/>
            <a:ext cx="2939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The next stage…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E83D3-412C-D7E1-1B5D-956BBF440D2E}"/>
              </a:ext>
            </a:extLst>
          </p:cNvPr>
          <p:cNvSpPr txBox="1"/>
          <p:nvPr/>
        </p:nvSpPr>
        <p:spPr>
          <a:xfrm>
            <a:off x="422031" y="1635202"/>
            <a:ext cx="908504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1" dirty="0">
                <a:effectLst/>
              </a:rPr>
              <a:t>Creating the Consensus Report (CR)</a:t>
            </a:r>
            <a:endParaRPr lang="en-GB" sz="2800" b="1" dirty="0"/>
          </a:p>
          <a:p>
            <a:pPr algn="just"/>
            <a:r>
              <a:rPr lang="en-GB" sz="2800" dirty="0">
                <a:effectLst/>
              </a:rPr>
              <a:t>One of the more experienced evaluators will be selected to combine the three IER’s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>
                <a:effectLst/>
              </a:rPr>
              <a:t>Three people's opinions are often very distinct…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>
                <a:effectLst/>
              </a:rPr>
              <a:t>Discussion (</a:t>
            </a:r>
            <a:r>
              <a:rPr lang="en-GB" sz="2800" b="1" dirty="0">
                <a:effectLst/>
              </a:rPr>
              <a:t>LOTS</a:t>
            </a:r>
            <a:r>
              <a:rPr lang="en-GB" sz="2800" dirty="0">
                <a:effectLst/>
              </a:rPr>
              <a:t>) is required to reach consensus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>
                <a:effectLst/>
              </a:rPr>
              <a:t>This is the hardest part of </a:t>
            </a:r>
          </a:p>
          <a:p>
            <a:pPr algn="just"/>
            <a:r>
              <a:rPr lang="en-GB" sz="2800" dirty="0">
                <a:effectLst/>
              </a:rPr>
              <a:t>the process in my</a:t>
            </a:r>
            <a:r>
              <a:rPr lang="en-GB" sz="2800" dirty="0"/>
              <a:t> opinion</a:t>
            </a:r>
            <a:r>
              <a:rPr lang="en-GB" sz="2800" dirty="0">
                <a:effectLst/>
              </a:rPr>
              <a:t>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99EF02-C1B4-FE6F-C2EF-D374CF4CF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945" y="2703360"/>
            <a:ext cx="2899330" cy="226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14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957F4-A4B6-6625-098D-298846C4C72F}"/>
              </a:ext>
            </a:extLst>
          </p:cNvPr>
          <p:cNvSpPr txBox="1"/>
          <p:nvPr/>
        </p:nvSpPr>
        <p:spPr>
          <a:xfrm>
            <a:off x="242047" y="927823"/>
            <a:ext cx="1968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Disclaimer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8B123-8D55-316A-D9C6-1A60893BE2FE}"/>
              </a:ext>
            </a:extLst>
          </p:cNvPr>
          <p:cNvSpPr txBox="1"/>
          <p:nvPr/>
        </p:nvSpPr>
        <p:spPr>
          <a:xfrm>
            <a:off x="1207467" y="1961013"/>
            <a:ext cx="68177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effectLst/>
              </a:rPr>
              <a:t>Everything I say today is a personal opinion about the reviewing process in general and does not relate to any specific calls or applications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09133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A6528-3BC8-63CF-BDC2-BD071BE7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328" y="1780038"/>
            <a:ext cx="6072432" cy="3017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76340F-3900-C936-7C77-48F0E9768E44}"/>
              </a:ext>
            </a:extLst>
          </p:cNvPr>
          <p:cNvSpPr txBox="1"/>
          <p:nvPr/>
        </p:nvSpPr>
        <p:spPr>
          <a:xfrm>
            <a:off x="242047" y="927823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Consensus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F9FCEF-ADD5-3F31-D776-B660BBE80626}"/>
              </a:ext>
            </a:extLst>
          </p:cNvPr>
          <p:cNvSpPr txBox="1"/>
          <p:nvPr/>
        </p:nvSpPr>
        <p:spPr>
          <a:xfrm>
            <a:off x="4054765" y="5204827"/>
            <a:ext cx="5240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Finally, agreement on final scores based on the consensus report comments</a:t>
            </a:r>
          </a:p>
        </p:txBody>
      </p:sp>
    </p:spTree>
    <p:extLst>
      <p:ext uri="{BB962C8B-B14F-4D97-AF65-F5344CB8AC3E}">
        <p14:creationId xmlns:p14="http://schemas.microsoft.com/office/powerpoint/2010/main" val="3700461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DB632-965F-DB66-53C5-74FA3E7B43EC}"/>
              </a:ext>
            </a:extLst>
          </p:cNvPr>
          <p:cNvSpPr txBox="1"/>
          <p:nvPr/>
        </p:nvSpPr>
        <p:spPr>
          <a:xfrm>
            <a:off x="242047" y="927823"/>
            <a:ext cx="1808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AA734-A9B8-9FDD-2A43-836C85CE35A6}"/>
              </a:ext>
            </a:extLst>
          </p:cNvPr>
          <p:cNvSpPr txBox="1"/>
          <p:nvPr/>
        </p:nvSpPr>
        <p:spPr>
          <a:xfrm>
            <a:off x="422031" y="1541073"/>
            <a:ext cx="90850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dirty="0">
                <a:effectLst/>
              </a:rPr>
              <a:t>The proposal should be excellent in terms of proposed results and outputs (the minimum required level)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>
                <a:effectLst/>
              </a:rPr>
              <a:t>The training of the researcher is incredibly important and shoul</a:t>
            </a:r>
            <a:r>
              <a:rPr lang="en-GB" sz="2800" dirty="0"/>
              <a:t>d be coherent and extremely well explained</a:t>
            </a:r>
          </a:p>
          <a:p>
            <a:pPr algn="just"/>
            <a:endParaRPr lang="en-GB" sz="2800" dirty="0">
              <a:effectLst/>
            </a:endParaRPr>
          </a:p>
          <a:p>
            <a:pPr algn="just"/>
            <a:r>
              <a:rPr lang="en-GB" sz="2800" dirty="0"/>
              <a:t>The methodology should be appropriate and well described (all variables mentioned) - potential risks should be identified, and appropriate corrective measures proposed</a:t>
            </a:r>
          </a:p>
          <a:p>
            <a:pPr algn="just"/>
            <a:endParaRPr lang="en-GB" sz="2800" dirty="0">
              <a:effectLst/>
            </a:endParaRPr>
          </a:p>
          <a:p>
            <a:pPr algn="just"/>
            <a:r>
              <a:rPr lang="en-GB" sz="2800" b="1" dirty="0"/>
              <a:t>Make sure you bring something to the host!</a:t>
            </a:r>
            <a:endParaRPr lang="en-GB" sz="28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306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BEFB7-EF58-E212-D267-558EEEDBD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62" t="34774" r="40208" b="2522"/>
          <a:stretch/>
        </p:blipFill>
        <p:spPr>
          <a:xfrm>
            <a:off x="296562" y="1173894"/>
            <a:ext cx="3707026" cy="556054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363683D-07B3-B758-CEAB-3F7D05BC9902}"/>
              </a:ext>
            </a:extLst>
          </p:cNvPr>
          <p:cNvSpPr/>
          <p:nvPr/>
        </p:nvSpPr>
        <p:spPr>
          <a:xfrm>
            <a:off x="2681417" y="3072714"/>
            <a:ext cx="123567" cy="1235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F61553-DB9B-B09D-F57F-DFC8FEDC43A3}"/>
              </a:ext>
            </a:extLst>
          </p:cNvPr>
          <p:cNvSpPr/>
          <p:nvPr/>
        </p:nvSpPr>
        <p:spPr>
          <a:xfrm>
            <a:off x="2001794" y="3142735"/>
            <a:ext cx="123567" cy="1235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2521E0-2B45-3AAE-E85A-D7B39AFCF62C}"/>
              </a:ext>
            </a:extLst>
          </p:cNvPr>
          <p:cNvSpPr/>
          <p:nvPr/>
        </p:nvSpPr>
        <p:spPr>
          <a:xfrm>
            <a:off x="1561070" y="2673179"/>
            <a:ext cx="123567" cy="1235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457041-3080-DB9E-E502-AC9A443465BB}"/>
              </a:ext>
            </a:extLst>
          </p:cNvPr>
          <p:cNvSpPr/>
          <p:nvPr/>
        </p:nvSpPr>
        <p:spPr>
          <a:xfrm>
            <a:off x="2804984" y="4580238"/>
            <a:ext cx="123567" cy="1235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C89A57-C41C-84A5-CED0-1C92FBEE838D}"/>
              </a:ext>
            </a:extLst>
          </p:cNvPr>
          <p:cNvSpPr/>
          <p:nvPr/>
        </p:nvSpPr>
        <p:spPr>
          <a:xfrm>
            <a:off x="2174073" y="5521007"/>
            <a:ext cx="123567" cy="1235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3611F7-D4BD-76D1-4D61-28BC3F9CFF20}"/>
              </a:ext>
            </a:extLst>
          </p:cNvPr>
          <p:cNvSpPr/>
          <p:nvPr/>
        </p:nvSpPr>
        <p:spPr>
          <a:xfrm>
            <a:off x="2421925" y="5350475"/>
            <a:ext cx="123567" cy="1235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5236274-5FF7-CAEA-5FE4-465B4ED23FBC}"/>
              </a:ext>
            </a:extLst>
          </p:cNvPr>
          <p:cNvSpPr/>
          <p:nvPr/>
        </p:nvSpPr>
        <p:spPr>
          <a:xfrm>
            <a:off x="1828799" y="2709774"/>
            <a:ext cx="123567" cy="1235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B13AD8-E602-3490-8FEA-068B81C641BA}"/>
              </a:ext>
            </a:extLst>
          </p:cNvPr>
          <p:cNvSpPr/>
          <p:nvPr/>
        </p:nvSpPr>
        <p:spPr>
          <a:xfrm>
            <a:off x="1607710" y="5695528"/>
            <a:ext cx="123567" cy="1235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201C8E-188C-6A09-644A-3D3DB4F37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242" y="779823"/>
            <a:ext cx="4568529" cy="30456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05E25A-4FE7-0A34-A6F3-5364B74009C7}"/>
              </a:ext>
            </a:extLst>
          </p:cNvPr>
          <p:cNvSpPr/>
          <p:nvPr/>
        </p:nvSpPr>
        <p:spPr>
          <a:xfrm>
            <a:off x="4559644" y="3126685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  <a:latin typeface="Arimo"/>
              </a:rPr>
              <a:t>(</a:t>
            </a:r>
            <a:r>
              <a:rPr lang="en-GB" dirty="0" err="1">
                <a:solidFill>
                  <a:srgbClr val="333333"/>
                </a:solidFill>
                <a:latin typeface="Arimo"/>
              </a:rPr>
              <a:t>Comunidad</a:t>
            </a:r>
            <a:r>
              <a:rPr lang="en-GB" dirty="0">
                <a:solidFill>
                  <a:srgbClr val="333333"/>
                </a:solidFill>
                <a:latin typeface="Arimo"/>
              </a:rPr>
              <a:t> de Madrid supported </a:t>
            </a:r>
            <a:r>
              <a:rPr lang="en-GB" dirty="0" err="1">
                <a:solidFill>
                  <a:srgbClr val="333333"/>
                </a:solidFill>
                <a:latin typeface="Arimo"/>
              </a:rPr>
              <a:t>Programa</a:t>
            </a:r>
            <a:r>
              <a:rPr lang="en-GB" dirty="0">
                <a:solidFill>
                  <a:srgbClr val="333333"/>
                </a:solidFill>
                <a:latin typeface="Arimo"/>
              </a:rPr>
              <a:t> de </a:t>
            </a:r>
            <a:r>
              <a:rPr lang="en-GB" dirty="0" err="1">
                <a:solidFill>
                  <a:srgbClr val="333333"/>
                </a:solidFill>
                <a:latin typeface="Arimo"/>
              </a:rPr>
              <a:t>Atracción</a:t>
            </a:r>
            <a:r>
              <a:rPr lang="en-GB" dirty="0">
                <a:solidFill>
                  <a:srgbClr val="333333"/>
                </a:solidFill>
                <a:latin typeface="Arimo"/>
              </a:rPr>
              <a:t> de </a:t>
            </a:r>
            <a:r>
              <a:rPr lang="en-GB" dirty="0" err="1">
                <a:solidFill>
                  <a:srgbClr val="333333"/>
                </a:solidFill>
                <a:latin typeface="Arimo"/>
              </a:rPr>
              <a:t>Talento</a:t>
            </a:r>
            <a:r>
              <a:rPr lang="en-GB" dirty="0">
                <a:solidFill>
                  <a:srgbClr val="333333"/>
                </a:solidFill>
                <a:latin typeface="Arimo"/>
              </a:rPr>
              <a:t> 2019: </a:t>
            </a:r>
            <a:r>
              <a:rPr lang="en-GB" dirty="0" err="1">
                <a:solidFill>
                  <a:srgbClr val="333333"/>
                </a:solidFill>
                <a:latin typeface="Arimo"/>
              </a:rPr>
              <a:t>Modalidad</a:t>
            </a:r>
            <a:r>
              <a:rPr lang="en-GB" dirty="0">
                <a:solidFill>
                  <a:srgbClr val="333333"/>
                </a:solidFill>
                <a:latin typeface="Arimo"/>
              </a:rPr>
              <a:t> 1)</a:t>
            </a:r>
            <a:endParaRPr lang="en-US" dirty="0"/>
          </a:p>
        </p:txBody>
      </p:sp>
      <p:sp>
        <p:nvSpPr>
          <p:cNvPr id="13" name="Rectangle 204">
            <a:extLst>
              <a:ext uri="{FF2B5EF4-FFF2-40B4-BE49-F238E27FC236}">
                <a16:creationId xmlns:a16="http://schemas.microsoft.com/office/drawing/2014/main" id="{317D977F-1E32-4607-CD4E-F9A982671A9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14" name="Rectangle 204">
            <a:extLst>
              <a:ext uri="{FF2B5EF4-FFF2-40B4-BE49-F238E27FC236}">
                <a16:creationId xmlns:a16="http://schemas.microsoft.com/office/drawing/2014/main" id="{A52A2257-53D8-7988-A6C5-7817B90705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604808-54C6-72FB-58B4-0EE7DA296E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E9934B-1D8D-180A-F65B-11327C278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C81EE4-515D-DECD-A00F-52FFE69A6EAD}"/>
              </a:ext>
            </a:extLst>
          </p:cNvPr>
          <p:cNvSpPr txBox="1"/>
          <p:nvPr/>
        </p:nvSpPr>
        <p:spPr>
          <a:xfrm>
            <a:off x="242047" y="645436"/>
            <a:ext cx="1417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Profile: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BEAA0E-2269-FCEA-2388-80140AE3716D}"/>
              </a:ext>
            </a:extLst>
          </p:cNvPr>
          <p:cNvSpPr txBox="1"/>
          <p:nvPr/>
        </p:nvSpPr>
        <p:spPr>
          <a:xfrm>
            <a:off x="4328759" y="4110865"/>
            <a:ext cx="53374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May or may not </a:t>
            </a:r>
          </a:p>
          <a:p>
            <a:r>
              <a:rPr lang="en-US" sz="3200" b="1" dirty="0"/>
              <a:t>have had MSCA PF…</a:t>
            </a:r>
          </a:p>
          <a:p>
            <a:endParaRPr lang="en-US" sz="3200" b="1" dirty="0"/>
          </a:p>
          <a:p>
            <a:r>
              <a:rPr lang="en-US" sz="3200" b="1" dirty="0"/>
              <a:t>(lists of experts are published)</a:t>
            </a:r>
          </a:p>
        </p:txBody>
      </p:sp>
    </p:spTree>
    <p:extLst>
      <p:ext uri="{BB962C8B-B14F-4D97-AF65-F5344CB8AC3E}">
        <p14:creationId xmlns:p14="http://schemas.microsoft.com/office/powerpoint/2010/main" val="783155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D8E6F-9261-FCBC-C4D9-2D34FBC8F33E}"/>
              </a:ext>
            </a:extLst>
          </p:cNvPr>
          <p:cNvSpPr txBox="1"/>
          <p:nvPr/>
        </p:nvSpPr>
        <p:spPr>
          <a:xfrm>
            <a:off x="242047" y="927823"/>
            <a:ext cx="2486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The process…</a:t>
            </a: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E2B1B926-9200-9AD1-34F0-4B179A0C052D}"/>
              </a:ext>
            </a:extLst>
          </p:cNvPr>
          <p:cNvSpPr/>
          <p:nvPr/>
        </p:nvSpPr>
        <p:spPr>
          <a:xfrm>
            <a:off x="215329" y="2043311"/>
            <a:ext cx="2030678" cy="2232211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015EBA-17EA-91CA-3EE1-E7AA381AE626}"/>
              </a:ext>
            </a:extLst>
          </p:cNvPr>
          <p:cNvSpPr txBox="1"/>
          <p:nvPr/>
        </p:nvSpPr>
        <p:spPr>
          <a:xfrm>
            <a:off x="1445948" y="4373059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Submission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53EC7CE4-FD30-2CF0-21B8-19614673E0AB}"/>
              </a:ext>
            </a:extLst>
          </p:cNvPr>
          <p:cNvSpPr/>
          <p:nvPr/>
        </p:nvSpPr>
        <p:spPr>
          <a:xfrm>
            <a:off x="3046066" y="3868068"/>
            <a:ext cx="1671918" cy="1664349"/>
          </a:xfrm>
          <a:prstGeom prst="fra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75EF7CC4-82A3-76B9-9712-C22F9F419456}"/>
              </a:ext>
            </a:extLst>
          </p:cNvPr>
          <p:cNvSpPr/>
          <p:nvPr/>
        </p:nvSpPr>
        <p:spPr>
          <a:xfrm>
            <a:off x="4985510" y="3868068"/>
            <a:ext cx="1671918" cy="1664349"/>
          </a:xfrm>
          <a:prstGeom prst="fra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96FD4022-C32A-388E-5B77-E89B333DE61D}"/>
              </a:ext>
            </a:extLst>
          </p:cNvPr>
          <p:cNvSpPr/>
          <p:nvPr/>
        </p:nvSpPr>
        <p:spPr>
          <a:xfrm>
            <a:off x="6924954" y="3855509"/>
            <a:ext cx="1671918" cy="1664349"/>
          </a:xfrm>
          <a:prstGeom prst="fram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4EA420-F110-B16D-E11C-2044506A8B1E}"/>
              </a:ext>
            </a:extLst>
          </p:cNvPr>
          <p:cNvSpPr txBox="1"/>
          <p:nvPr/>
        </p:nvSpPr>
        <p:spPr>
          <a:xfrm>
            <a:off x="3320428" y="4503017"/>
            <a:ext cx="1152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Allocation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4F41E-8CF6-58C8-3D37-1BF77C038662}"/>
              </a:ext>
            </a:extLst>
          </p:cNvPr>
          <p:cNvSpPr txBox="1"/>
          <p:nvPr/>
        </p:nvSpPr>
        <p:spPr>
          <a:xfrm>
            <a:off x="5235841" y="4377076"/>
            <a:ext cx="117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Individual review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1E7A03-8E05-181E-03FD-B3F84FBF692C}"/>
              </a:ext>
            </a:extLst>
          </p:cNvPr>
          <p:cNvSpPr txBox="1"/>
          <p:nvPr/>
        </p:nvSpPr>
        <p:spPr>
          <a:xfrm>
            <a:off x="7124102" y="4368665"/>
            <a:ext cx="1273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Consensus discussion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0648B7-40FC-E417-DA1A-2C7F86F71566}"/>
              </a:ext>
            </a:extLst>
          </p:cNvPr>
          <p:cNvSpPr txBox="1"/>
          <p:nvPr/>
        </p:nvSpPr>
        <p:spPr>
          <a:xfrm>
            <a:off x="5580410" y="2944659"/>
            <a:ext cx="2395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Expert Reviewing</a:t>
            </a:r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72AF33D2-A2FF-069F-81CE-B08B2A18F572}"/>
              </a:ext>
            </a:extLst>
          </p:cNvPr>
          <p:cNvSpPr/>
          <p:nvPr/>
        </p:nvSpPr>
        <p:spPr>
          <a:xfrm rot="5400000">
            <a:off x="6638301" y="1957795"/>
            <a:ext cx="280002" cy="3323252"/>
          </a:xfrm>
          <a:prstGeom prst="leftBracket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7716EDC-AD5A-33E3-DDF8-BBC860061C97}"/>
              </a:ext>
            </a:extLst>
          </p:cNvPr>
          <p:cNvSpPr/>
          <p:nvPr/>
        </p:nvSpPr>
        <p:spPr>
          <a:xfrm>
            <a:off x="8658334" y="4528767"/>
            <a:ext cx="928467" cy="32316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15CF12-9F27-030B-387B-CD216DE9E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778" y="867342"/>
            <a:ext cx="38036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28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957F4-A4B6-6625-098D-298846C4C72F}"/>
              </a:ext>
            </a:extLst>
          </p:cNvPr>
          <p:cNvSpPr txBox="1"/>
          <p:nvPr/>
        </p:nvSpPr>
        <p:spPr>
          <a:xfrm>
            <a:off x="242047" y="927823"/>
            <a:ext cx="5946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Declaration of conflicts of interest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DCFBC-8193-12DC-E956-3DDAE8882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779" y="1916247"/>
            <a:ext cx="6714978" cy="3777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FD740B-F1F4-41D7-5AE6-CFA8CB68B08A}"/>
              </a:ext>
            </a:extLst>
          </p:cNvPr>
          <p:cNvSpPr txBox="1"/>
          <p:nvPr/>
        </p:nvSpPr>
        <p:spPr>
          <a:xfrm>
            <a:off x="2155253" y="5858952"/>
            <a:ext cx="7315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Impartiality is very important and taken very seriously…</a:t>
            </a:r>
          </a:p>
        </p:txBody>
      </p:sp>
    </p:spTree>
    <p:extLst>
      <p:ext uri="{BB962C8B-B14F-4D97-AF65-F5344CB8AC3E}">
        <p14:creationId xmlns:p14="http://schemas.microsoft.com/office/powerpoint/2010/main" val="1259601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A8D76C-F1A7-C409-8D3B-37D254D07A61}"/>
              </a:ext>
            </a:extLst>
          </p:cNvPr>
          <p:cNvSpPr txBox="1"/>
          <p:nvPr/>
        </p:nvSpPr>
        <p:spPr>
          <a:xfrm>
            <a:off x="242047" y="927823"/>
            <a:ext cx="7588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Three main actors in the evaluation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FBE72-3144-417E-4997-5F8C01F07C7B}"/>
              </a:ext>
            </a:extLst>
          </p:cNvPr>
          <p:cNvSpPr txBox="1"/>
          <p:nvPr/>
        </p:nvSpPr>
        <p:spPr>
          <a:xfrm>
            <a:off x="422031" y="1635202"/>
            <a:ext cx="49518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effectLst/>
              </a:rPr>
              <a:t>Evaluators: </a:t>
            </a:r>
            <a:r>
              <a:rPr lang="en-GB" dirty="0">
                <a:effectLst/>
              </a:rPr>
              <a:t>draft the Individual Evaluation Report (IER) and actively participate in the consensus discussion leading to the finalization of the Consensus Report (CR)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E4E2F-CC5A-C90B-02F0-6FFFE8ED493A}"/>
              </a:ext>
            </a:extLst>
          </p:cNvPr>
          <p:cNvSpPr txBox="1"/>
          <p:nvPr/>
        </p:nvSpPr>
        <p:spPr>
          <a:xfrm>
            <a:off x="422031" y="3160338"/>
            <a:ext cx="49518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effectLst/>
              </a:rPr>
              <a:t>Rapporteurs</a:t>
            </a:r>
            <a:r>
              <a:rPr lang="en-GB" dirty="0">
                <a:effectLst/>
              </a:rPr>
              <a:t>: after drafting their IER, they draft the Consensus Report (CR), moderate the consensus discussion, suggest a CR score, and integrate comments from the other two Evaluators in the CR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67B02C-DC0D-3B7A-AF88-331020C4F3F0}"/>
              </a:ext>
            </a:extLst>
          </p:cNvPr>
          <p:cNvSpPr txBox="1"/>
          <p:nvPr/>
        </p:nvSpPr>
        <p:spPr>
          <a:xfrm>
            <a:off x="422031" y="4685474"/>
            <a:ext cx="73967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effectLst/>
              </a:rPr>
              <a:t>Vice-Chairs: </a:t>
            </a:r>
            <a:r>
              <a:rPr lang="en-GB" dirty="0">
                <a:effectLst/>
              </a:rPr>
              <a:t>are experienced Evaluators with in-depth knowledge of the MSCA evaluation process who assist with the allocation of experts to proposals and with expert monitoring. They do not evaluate the proposals but perform a quality checks of the IERs and the CRs prepared by the Evaluators and the Rapporteurs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3811F9-A68F-3584-6F1F-00BCB2C3B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650" y="1635202"/>
            <a:ext cx="39751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28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44DF4-7CB1-6EBF-22B8-1EF5D8F4C21F}"/>
              </a:ext>
            </a:extLst>
          </p:cNvPr>
          <p:cNvSpPr txBox="1"/>
          <p:nvPr/>
        </p:nvSpPr>
        <p:spPr>
          <a:xfrm>
            <a:off x="242047" y="927823"/>
            <a:ext cx="7570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The initial Independent Expert Review (IER)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6291A-AFB7-4C33-2A84-1A952709F8AB}"/>
              </a:ext>
            </a:extLst>
          </p:cNvPr>
          <p:cNvSpPr txBox="1"/>
          <p:nvPr/>
        </p:nvSpPr>
        <p:spPr>
          <a:xfrm>
            <a:off x="422031" y="1635202"/>
            <a:ext cx="700074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dirty="0">
                <a:effectLst/>
              </a:rPr>
              <a:t>Proposals are evaluated against a list of criteria (</a:t>
            </a:r>
            <a:r>
              <a:rPr lang="en-GB" sz="2800" i="1" dirty="0">
                <a:effectLst/>
              </a:rPr>
              <a:t>three </a:t>
            </a:r>
            <a:r>
              <a:rPr lang="en-GB" sz="2800" i="1" dirty="0"/>
              <a:t>independent reviews</a:t>
            </a:r>
            <a:r>
              <a:rPr lang="en-GB" sz="2800" dirty="0"/>
              <a:t>)</a:t>
            </a:r>
          </a:p>
          <a:p>
            <a:pPr algn="just"/>
            <a:endParaRPr lang="en-GB" sz="2800" dirty="0">
              <a:effectLst/>
            </a:endParaRPr>
          </a:p>
          <a:p>
            <a:pPr algn="just"/>
            <a:r>
              <a:rPr lang="en-GB" sz="2800" dirty="0">
                <a:effectLst/>
              </a:rPr>
              <a:t>[</a:t>
            </a:r>
            <a:r>
              <a:rPr lang="en-GB" sz="2800" b="1" dirty="0">
                <a:effectLst/>
              </a:rPr>
              <a:t>1</a:t>
            </a:r>
            <a:r>
              <a:rPr lang="en-GB" sz="2800" dirty="0">
                <a:effectLst/>
              </a:rPr>
              <a:t>] Excellence…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[</a:t>
            </a:r>
            <a:r>
              <a:rPr lang="en-GB" sz="2800" b="1" dirty="0"/>
              <a:t>2</a:t>
            </a:r>
            <a:r>
              <a:rPr lang="en-GB" sz="2800" dirty="0"/>
              <a:t>] Impact..</a:t>
            </a:r>
          </a:p>
          <a:p>
            <a:pPr algn="just"/>
            <a:endParaRPr lang="en-GB" sz="2800" dirty="0">
              <a:effectLst/>
            </a:endParaRPr>
          </a:p>
          <a:p>
            <a:pPr algn="just"/>
            <a:r>
              <a:rPr lang="en-GB" sz="2800" dirty="0"/>
              <a:t>[</a:t>
            </a:r>
            <a:r>
              <a:rPr lang="en-GB" sz="2800" b="1" dirty="0"/>
              <a:t>3</a:t>
            </a:r>
            <a:r>
              <a:rPr lang="en-GB" sz="2800" dirty="0"/>
              <a:t>] Implementation…</a:t>
            </a:r>
            <a:endParaRPr lang="en-GB" sz="2800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B1F1A-7DB0-DADD-2659-15EFE8D28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943" y="2128925"/>
            <a:ext cx="4271876" cy="427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8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44DF4-7CB1-6EBF-22B8-1EF5D8F4C21F}"/>
              </a:ext>
            </a:extLst>
          </p:cNvPr>
          <p:cNvSpPr txBox="1"/>
          <p:nvPr/>
        </p:nvSpPr>
        <p:spPr>
          <a:xfrm>
            <a:off x="242047" y="927823"/>
            <a:ext cx="7570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The initial Independent Expert Review (IER)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6291A-AFB7-4C33-2A84-1A952709F8AB}"/>
              </a:ext>
            </a:extLst>
          </p:cNvPr>
          <p:cNvSpPr txBox="1"/>
          <p:nvPr/>
        </p:nvSpPr>
        <p:spPr>
          <a:xfrm>
            <a:off x="422031" y="1635202"/>
            <a:ext cx="700074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dirty="0">
                <a:effectLst/>
              </a:rPr>
              <a:t>The easier it is for reviewers to identify the points required, the better…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Evaluators cannot put vague</a:t>
            </a:r>
          </a:p>
          <a:p>
            <a:pPr algn="just"/>
            <a:r>
              <a:rPr lang="en-GB" sz="2800" dirty="0"/>
              <a:t>comments – they must be </a:t>
            </a:r>
          </a:p>
          <a:p>
            <a:pPr algn="just"/>
            <a:r>
              <a:rPr lang="en-GB" sz="2800" dirty="0"/>
              <a:t>“complete descriptions”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Comments must not avoid</a:t>
            </a:r>
          </a:p>
          <a:p>
            <a:pPr algn="just"/>
            <a:r>
              <a:rPr lang="en-GB" sz="2800" dirty="0"/>
              <a:t>anything that could be</a:t>
            </a:r>
          </a:p>
          <a:p>
            <a:pPr algn="just"/>
            <a:r>
              <a:rPr lang="en-GB" sz="2800" dirty="0"/>
              <a:t>“challenged”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B1F1A-7DB0-DADD-2659-15EFE8D28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943" y="2128925"/>
            <a:ext cx="4271876" cy="427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06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4">
            <a:extLst>
              <a:ext uri="{FF2B5EF4-FFF2-40B4-BE49-F238E27FC236}">
                <a16:creationId xmlns:a16="http://schemas.microsoft.com/office/drawing/2014/main" id="{D80024D5-6854-EE4B-9CB6-7D49F29BD8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0" y="-1"/>
            <a:ext cx="9906000" cy="805219"/>
          </a:xfrm>
          <a:prstGeom prst="rect">
            <a:avLst/>
          </a:prstGeom>
          <a:gradFill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>
            <a:softEdge rad="88900"/>
          </a:effectLst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sp>
        <p:nvSpPr>
          <p:cNvPr id="4" name="Rectangle 204">
            <a:extLst>
              <a:ext uri="{FF2B5EF4-FFF2-40B4-BE49-F238E27FC236}">
                <a16:creationId xmlns:a16="http://schemas.microsoft.com/office/drawing/2014/main" id="{84662131-68C1-D042-9270-A20408F3E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400801"/>
            <a:ext cx="9906000" cy="457200"/>
          </a:xfrm>
          <a:prstGeom prst="rect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lIns="83238" tIns="41619" rIns="83238" bIns="41619" anchor="ctr"/>
          <a:lstStyle>
            <a:lvl1pPr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defRPr sz="7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81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5588C-9F96-B34A-9E73-C3A826F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23759" b="20462"/>
          <a:stretch/>
        </p:blipFill>
        <p:spPr>
          <a:xfrm>
            <a:off x="7964757" y="38875"/>
            <a:ext cx="1860554" cy="6932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1368-E7D8-7546-BE57-FBD21EF0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7" y="122602"/>
            <a:ext cx="1587891" cy="50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F0E0C-E00D-5542-AE97-9DF8654EA826}"/>
              </a:ext>
            </a:extLst>
          </p:cNvPr>
          <p:cNvSpPr txBox="1"/>
          <p:nvPr/>
        </p:nvSpPr>
        <p:spPr>
          <a:xfrm>
            <a:off x="3962400" y="6303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4E149-8E3E-2D46-AE17-C1A05C54350D}"/>
              </a:ext>
            </a:extLst>
          </p:cNvPr>
          <p:cNvSpPr txBox="1"/>
          <p:nvPr/>
        </p:nvSpPr>
        <p:spPr>
          <a:xfrm>
            <a:off x="4352544" y="631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F0393-B7A4-FA47-A0B3-55B70496FD7D}"/>
              </a:ext>
            </a:extLst>
          </p:cNvPr>
          <p:cNvSpPr txBox="1"/>
          <p:nvPr/>
        </p:nvSpPr>
        <p:spPr>
          <a:xfrm>
            <a:off x="242047" y="927823"/>
            <a:ext cx="2276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Excellence…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D96C11-0AFE-42F7-B9C8-48F1EAF1F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282" y="1260577"/>
            <a:ext cx="4029456" cy="40294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B00825-0F50-D002-1B97-B40EEA017E59}"/>
              </a:ext>
            </a:extLst>
          </p:cNvPr>
          <p:cNvSpPr txBox="1"/>
          <p:nvPr/>
        </p:nvSpPr>
        <p:spPr>
          <a:xfrm>
            <a:off x="422031" y="1635202"/>
            <a:ext cx="700074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effectLst/>
              </a:rPr>
              <a:t>At first glance most are:</a:t>
            </a:r>
            <a:endParaRPr lang="en-GB" sz="3600" dirty="0"/>
          </a:p>
          <a:p>
            <a:pPr algn="just"/>
            <a:endParaRPr lang="en-GB" sz="2800" dirty="0">
              <a:effectLst/>
            </a:endParaRPr>
          </a:p>
          <a:p>
            <a:pPr algn="just"/>
            <a:r>
              <a:rPr lang="en-GB" sz="2800" dirty="0"/>
              <a:t>The level is </a:t>
            </a:r>
            <a:r>
              <a:rPr lang="en-GB" sz="2800" b="1" u="sng" dirty="0"/>
              <a:t>very</a:t>
            </a:r>
            <a:r>
              <a:rPr lang="en-GB" sz="2800" dirty="0"/>
              <a:t> high…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E73EDB-F547-E861-A15E-CFBEA403EE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877" b="17512"/>
          <a:stretch/>
        </p:blipFill>
        <p:spPr>
          <a:xfrm>
            <a:off x="151476" y="3325078"/>
            <a:ext cx="4421837" cy="290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04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1058</Words>
  <Application>Microsoft Macintosh PowerPoint</Application>
  <PresentationFormat>A4 Paper (210x297 mm)</PresentationFormat>
  <Paragraphs>145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Arimo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whiteoak</dc:creator>
  <cp:lastModifiedBy>Whiteoak Christopher John</cp:lastModifiedBy>
  <cp:revision>37</cp:revision>
  <cp:lastPrinted>2022-01-24T11:06:47Z</cp:lastPrinted>
  <dcterms:created xsi:type="dcterms:W3CDTF">2022-01-24T09:35:13Z</dcterms:created>
  <dcterms:modified xsi:type="dcterms:W3CDTF">2024-04-04T08:16:26Z</dcterms:modified>
</cp:coreProperties>
</file>